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9A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241BA4-FD50-467F-8A05-E394FF5ABAD8}" type="datetimeFigureOut">
              <a:rPr lang="ru-RU" smtClean="0"/>
              <a:t>19.08.2021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0CB37-1E7E-4ABA-BFD2-B6064D717E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40408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772400" cy="1470025"/>
          </a:xfrm>
        </p:spPr>
        <p:txBody>
          <a:bodyPr>
            <a:normAutofit/>
          </a:bodyPr>
          <a:lstStyle/>
          <a:p>
            <a:r>
              <a:rPr lang="ru-RU" b="1" dirty="0"/>
              <a:t>Лекция </a:t>
            </a:r>
            <a:r>
              <a:rPr lang="ru-RU" b="1" dirty="0" smtClean="0"/>
              <a:t>13. </a:t>
            </a:r>
            <a:r>
              <a:rPr lang="ru-RU" b="1" dirty="0"/>
              <a:t>Биотехнология и </a:t>
            </a:r>
            <a:r>
              <a:rPr lang="ru-RU" b="1" dirty="0" smtClean="0"/>
              <a:t>биобезопасность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2348880"/>
            <a:ext cx="8928992" cy="4248472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1. Биобезопасность генно-инженерной деятельности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2. Что подразумевается под риском генно-инженерной деятельности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3. Основные факторы риска генно-инженерной деятельности для здоровья человека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r>
              <a:rPr lang="ru-RU" b="1" i="1" dirty="0">
                <a:solidFill>
                  <a:schemeClr val="bg1">
                    <a:lumMod val="50000"/>
                  </a:schemeClr>
                </a:solidFill>
              </a:rPr>
              <a:t>3.1. Факторы риска генно-инженерной деятельности для здоровья человека в замкнутых системах</a:t>
            </a:r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. </a:t>
            </a:r>
          </a:p>
          <a:p>
            <a:pPr algn="l"/>
            <a:r>
              <a:rPr lang="ru-RU" b="1" i="1" dirty="0">
                <a:solidFill>
                  <a:schemeClr val="bg1">
                    <a:lumMod val="50000"/>
                  </a:schemeClr>
                </a:solidFill>
              </a:rPr>
              <a:t>3.2. Факторы риска генно-инженерной деятельности для здоровья человека, связанной с высвобождением ГИО в окружающую среду или их использованием в хозяйственной деятельности. 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4. Международно-правовой режим биобезопасности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r>
              <a:rPr lang="ru-RU" b="1" i="1" dirty="0">
                <a:solidFill>
                  <a:schemeClr val="bg1">
                    <a:lumMod val="50000"/>
                  </a:schemeClr>
                </a:solidFill>
              </a:rPr>
              <a:t>4.1. Государственное регулирование биобезопасности в Российской Федерации.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5. Выбор, распространение и применение биотехнологии. Предотвращение риска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755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Autofit/>
          </a:bodyPr>
          <a:lstStyle/>
          <a:p>
            <a:r>
              <a:rPr lang="ru-RU" sz="3000" b="1" dirty="0"/>
              <a:t>3. Основные факторы риска генно-инженерной деятельности для здоровья </a:t>
            </a:r>
            <a:r>
              <a:rPr lang="ru-RU" sz="3000" b="1" dirty="0" smtClean="0"/>
              <a:t>человека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36912"/>
            <a:ext cx="9001000" cy="410445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tx1">
                    <a:lumMod val="50000"/>
                  </a:schemeClr>
                </a:solidFill>
              </a:rPr>
              <a:t>П</a:t>
            </a:r>
            <a:r>
              <a:rPr lang="ru-RU" b="1" dirty="0" smtClean="0">
                <a:solidFill>
                  <a:schemeClr val="tx1">
                    <a:lumMod val="50000"/>
                  </a:schemeClr>
                </a:solidFill>
              </a:rPr>
              <a:t>отенциально </a:t>
            </a:r>
            <a:r>
              <a:rPr lang="ru-RU" b="1" dirty="0">
                <a:solidFill>
                  <a:schemeClr val="tx1">
                    <a:lumMod val="50000"/>
                  </a:schemeClr>
                </a:solidFill>
              </a:rPr>
              <a:t>опасные эффекты </a:t>
            </a:r>
            <a:r>
              <a:rPr lang="ru-RU" b="1" dirty="0" smtClean="0">
                <a:solidFill>
                  <a:schemeClr val="tx1">
                    <a:lumMod val="50000"/>
                  </a:schemeClr>
                </a:solidFill>
              </a:rPr>
              <a:t>ГИО:</a:t>
            </a:r>
          </a:p>
          <a:p>
            <a:r>
              <a:rPr lang="ru-RU" dirty="0" smtClean="0"/>
              <a:t>Возможные </a:t>
            </a:r>
            <a:r>
              <a:rPr lang="ru-RU" dirty="0"/>
              <a:t>токсичные (включая канцерогенные, мутагенные) и (или) аллергенные эффекты ГИО или продуктов их метаболизма.</a:t>
            </a:r>
          </a:p>
          <a:p>
            <a:r>
              <a:rPr lang="ru-RU" dirty="0" smtClean="0"/>
              <a:t>Вероятные </a:t>
            </a:r>
            <a:r>
              <a:rPr lang="ru-RU" dirty="0"/>
              <a:t>вредные воздействия целевых продуктов ГИД (возможных токсинов, аллергенов, гормонов и других биологически активных веществ, которые могут вызвать неблагоприятные последствия при попадании в чувствительные органы, ткани организма человека и животных).</a:t>
            </a:r>
          </a:p>
          <a:p>
            <a:r>
              <a:rPr lang="ru-RU" dirty="0" smtClean="0"/>
              <a:t>Сравнительная </a:t>
            </a:r>
            <a:r>
              <a:rPr lang="ru-RU" dirty="0"/>
              <a:t>патогенность </a:t>
            </a:r>
            <a:r>
              <a:rPr lang="ru-RU" dirty="0" smtClean="0"/>
              <a:t>генно-инженерных микроорганизмов </a:t>
            </a:r>
            <a:r>
              <a:rPr lang="ru-RU" dirty="0"/>
              <a:t>по сравнению с донором, реципиентом (исходным родительским организмом).</a:t>
            </a:r>
          </a:p>
          <a:p>
            <a:r>
              <a:rPr lang="ru-RU" dirty="0" smtClean="0"/>
              <a:t>Способность </a:t>
            </a:r>
            <a:r>
              <a:rPr lang="ru-RU" dirty="0"/>
              <a:t>к микробному обсеменению (колонизации).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556792"/>
            <a:ext cx="87849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>
                <a:solidFill>
                  <a:srgbClr val="C00000"/>
                </a:solidFill>
              </a:rPr>
              <a:t>3.1. Факторы риска генно-инженерной деятельности для здоровья человека в замкнутых системах</a:t>
            </a:r>
            <a:r>
              <a:rPr lang="ru-RU" sz="2000" dirty="0">
                <a:solidFill>
                  <a:srgbClr val="C000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56506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8856984" cy="6408712"/>
          </a:xfrm>
        </p:spPr>
        <p:txBody>
          <a:bodyPr>
            <a:normAutofit fontScale="92500" lnSpcReduction="20000"/>
          </a:bodyPr>
          <a:lstStyle/>
          <a:p>
            <a:pPr marL="0" indent="447675">
              <a:buNone/>
            </a:pPr>
            <a:r>
              <a:rPr lang="ru-RU" i="1" dirty="0">
                <a:solidFill>
                  <a:schemeClr val="tx1">
                    <a:lumMod val="50000"/>
                  </a:schemeClr>
                </a:solidFill>
              </a:rPr>
              <a:t>Если ГИО является патогенным по отношению к иммунокомпетентным людям, кроме прочих рассматриваются следующие факторы его патогенности: </a:t>
            </a:r>
            <a:endParaRPr lang="ru-RU" i="1" dirty="0" smtClean="0">
              <a:solidFill>
                <a:schemeClr val="tx1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ru-RU" dirty="0" smtClean="0"/>
              <a:t>тип </a:t>
            </a:r>
            <a:r>
              <a:rPr lang="ru-RU" dirty="0"/>
              <a:t>вызываемого заболевания;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>
                <a:solidFill>
                  <a:srgbClr val="C00000"/>
                </a:solidFill>
              </a:rPr>
              <a:t>механизм </a:t>
            </a:r>
            <a:r>
              <a:rPr lang="ru-RU" dirty="0">
                <a:solidFill>
                  <a:srgbClr val="C00000"/>
                </a:solidFill>
              </a:rPr>
              <a:t>патогенности, включающий способ проникновения патогенного организма и вирулентность; </a:t>
            </a:r>
            <a:endParaRPr lang="ru-RU" dirty="0" smtClean="0">
              <a:solidFill>
                <a:srgbClr val="C00000"/>
              </a:solidFill>
            </a:endParaRPr>
          </a:p>
          <a:p>
            <a:pPr>
              <a:buFontTx/>
              <a:buChar char="-"/>
            </a:pPr>
            <a:r>
              <a:rPr lang="ru-RU" dirty="0" smtClean="0"/>
              <a:t>инфекционная </a:t>
            </a:r>
            <a:r>
              <a:rPr lang="ru-RU" dirty="0"/>
              <a:t>доза;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>
                <a:solidFill>
                  <a:srgbClr val="C00000"/>
                </a:solidFill>
              </a:rPr>
              <a:t>спектр </a:t>
            </a:r>
            <a:r>
              <a:rPr lang="ru-RU" dirty="0">
                <a:solidFill>
                  <a:srgbClr val="C00000"/>
                </a:solidFill>
              </a:rPr>
              <a:t>возможных носителей и возможность его изменения; </a:t>
            </a:r>
            <a:endParaRPr lang="ru-RU" dirty="0" smtClean="0">
              <a:solidFill>
                <a:srgbClr val="C00000"/>
              </a:solidFill>
            </a:endParaRPr>
          </a:p>
          <a:p>
            <a:pPr>
              <a:buFontTx/>
              <a:buChar char="-"/>
            </a:pPr>
            <a:r>
              <a:rPr lang="ru-RU" dirty="0" smtClean="0"/>
              <a:t>возможность </a:t>
            </a:r>
            <a:r>
              <a:rPr lang="ru-RU" dirty="0"/>
              <a:t>выживания ГИО вне организма человека;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>
                <a:solidFill>
                  <a:srgbClr val="C00000"/>
                </a:solidFill>
              </a:rPr>
              <a:t>биологическая </a:t>
            </a:r>
            <a:r>
              <a:rPr lang="ru-RU" dirty="0">
                <a:solidFill>
                  <a:srgbClr val="C00000"/>
                </a:solidFill>
              </a:rPr>
              <a:t>стабильность ГИО и способ его распространения.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52714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856984" cy="2088232"/>
          </a:xfrm>
        </p:spPr>
        <p:txBody>
          <a:bodyPr>
            <a:noAutofit/>
          </a:bodyPr>
          <a:lstStyle/>
          <a:p>
            <a:r>
              <a:rPr lang="ru-RU" sz="2800" b="1" i="1" dirty="0">
                <a:solidFill>
                  <a:srgbClr val="C00000"/>
                </a:solidFill>
              </a:rPr>
              <a:t>3.2. Факторы риска генно-инженерной деятельности для здоровья человека, связанной с высвобождением ГИО в окружающую среду или их использованием в хозяйственной </a:t>
            </a:r>
            <a:r>
              <a:rPr lang="ru-RU" sz="2800" b="1" i="1" dirty="0" smtClean="0">
                <a:solidFill>
                  <a:srgbClr val="C00000"/>
                </a:solidFill>
              </a:rPr>
              <a:t>деятельности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420888"/>
            <a:ext cx="8856984" cy="3888432"/>
          </a:xfrm>
          <a:solidFill>
            <a:schemeClr val="bg2"/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Высвобождение патогенных генно-инженерных организмов в окружающую среду </a:t>
            </a:r>
            <a:r>
              <a:rPr lang="ru-RU" u="sng" dirty="0"/>
              <a:t>не предусматривается</a:t>
            </a:r>
            <a:r>
              <a:rPr lang="ru-RU" dirty="0"/>
              <a:t>. Поэтому основными факторами риска для здоровья человека высвобожденных или поступивших на товарный рынок ГИО являются их вероятная токсичность и </a:t>
            </a:r>
            <a:r>
              <a:rPr lang="ru-RU" dirty="0" err="1"/>
              <a:t>аллергенность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01634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 </a:t>
            </a:r>
            <a:r>
              <a:rPr lang="ru-RU" dirty="0"/>
              <a:t>факторам риска в данном контексте можно отнести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5141168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токсичность </a:t>
            </a:r>
            <a:r>
              <a:rPr lang="ru-RU" dirty="0"/>
              <a:t>ГИО (продуктов, изготовленных из ГИО, включающих ГИО) и снижение питательной ценности продуктов питания и кормов;</a:t>
            </a:r>
          </a:p>
          <a:p>
            <a:pPr>
              <a:buFont typeface="Wingdings" pitchFamily="2" charset="2"/>
              <a:buChar char="ü"/>
            </a:pPr>
            <a:r>
              <a:rPr lang="ru-RU" dirty="0" err="1" smtClean="0">
                <a:solidFill>
                  <a:srgbClr val="C00000"/>
                </a:solidFill>
              </a:rPr>
              <a:t>аллергенность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>
                <a:solidFill>
                  <a:srgbClr val="C00000"/>
                </a:solidFill>
              </a:rPr>
              <a:t>ГИО (продуктов, изготовленных из ГИО, включающих ГИО);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перенос </a:t>
            </a:r>
            <a:r>
              <a:rPr lang="ru-RU" dirty="0" err="1"/>
              <a:t>трансгенов</a:t>
            </a:r>
            <a:r>
              <a:rPr lang="ru-RU" dirty="0"/>
              <a:t> микроорганизмам, обусловливающий их устойчивость к лекарственным препаратам, применяемым для лечения человека и животных (на пример, маркерных </a:t>
            </a:r>
            <a:r>
              <a:rPr lang="ru-RU" dirty="0" err="1"/>
              <a:t>трансгенов</a:t>
            </a:r>
            <a:r>
              <a:rPr lang="ru-RU" dirty="0"/>
              <a:t> устойчивости к антибиотикам);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>
                <a:solidFill>
                  <a:srgbClr val="C00000"/>
                </a:solidFill>
              </a:rPr>
              <a:t>непреднамеренная </a:t>
            </a:r>
            <a:r>
              <a:rPr lang="ru-RU" dirty="0">
                <a:solidFill>
                  <a:srgbClr val="C00000"/>
                </a:solidFill>
              </a:rPr>
              <a:t>экспрессия генов </a:t>
            </a:r>
            <a:r>
              <a:rPr lang="ru-RU" dirty="0" err="1">
                <a:solidFill>
                  <a:srgbClr val="C00000"/>
                </a:solidFill>
              </a:rPr>
              <a:t>реципиентного</a:t>
            </a:r>
            <a:r>
              <a:rPr lang="ru-RU" dirty="0">
                <a:solidFill>
                  <a:srgbClr val="C00000"/>
                </a:solidFill>
              </a:rPr>
              <a:t> организма или нестабильность </a:t>
            </a:r>
            <a:r>
              <a:rPr lang="ru-RU" dirty="0" err="1">
                <a:solidFill>
                  <a:srgbClr val="C00000"/>
                </a:solidFill>
              </a:rPr>
              <a:t>трансгенов</a:t>
            </a:r>
            <a:r>
              <a:rPr lang="ru-RU" dirty="0">
                <a:solidFill>
                  <a:srgbClr val="C00000"/>
                </a:solidFill>
              </a:rPr>
              <a:t>.</a:t>
            </a:r>
          </a:p>
          <a:p>
            <a:pPr>
              <a:buFont typeface="Wingdings" pitchFamily="2" charset="2"/>
              <a:buChar char="ü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2691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8856984" cy="6552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Таким образом, основными факторами риска, которые могут вызвать неблагоприятные последствия для здоровья человека, являются: </a:t>
            </a:r>
            <a:r>
              <a:rPr lang="ru-RU" dirty="0">
                <a:solidFill>
                  <a:srgbClr val="C00000"/>
                </a:solidFill>
              </a:rPr>
              <a:t>1) потенциальная патогенность ГИО; </a:t>
            </a:r>
            <a:endParaRPr lang="ru-RU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) потенциальная токсичность ГИО и новых продуктов питания;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solidFill>
                  <a:srgbClr val="C00000"/>
                </a:solidFill>
              </a:rPr>
              <a:t>3</a:t>
            </a:r>
            <a:r>
              <a:rPr lang="ru-RU" dirty="0">
                <a:solidFill>
                  <a:srgbClr val="C00000"/>
                </a:solidFill>
              </a:rPr>
              <a:t>) потенциальная </a:t>
            </a:r>
            <a:r>
              <a:rPr lang="ru-RU" dirty="0" err="1">
                <a:solidFill>
                  <a:srgbClr val="C00000"/>
                </a:solidFill>
              </a:rPr>
              <a:t>аллергенность</a:t>
            </a:r>
            <a:r>
              <a:rPr lang="ru-RU" dirty="0">
                <a:solidFill>
                  <a:srgbClr val="C00000"/>
                </a:solidFill>
              </a:rPr>
              <a:t> ГИО и новых продуктов питания; </a:t>
            </a:r>
            <a:endParaRPr lang="ru-RU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dirty="0" smtClean="0"/>
              <a:t>4</a:t>
            </a:r>
            <a:r>
              <a:rPr lang="ru-RU" dirty="0"/>
              <a:t>) возможность горизонтального переноса генов устойчивости к антибиотикам от ГИО патогенной микрофлоре желудочно-кишечного тракта человека.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8063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4. Международно-правовой режим </a:t>
            </a:r>
            <a:r>
              <a:rPr lang="ru-RU" b="1" dirty="0" smtClean="0"/>
              <a:t>биобезопасности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i="1" dirty="0" smtClean="0">
                <a:solidFill>
                  <a:srgbClr val="C00000"/>
                </a:solidFill>
              </a:rPr>
              <a:t>1986 год. </a:t>
            </a:r>
            <a:r>
              <a:rPr lang="ru-RU" i="1" dirty="0"/>
              <a:t>На Венской встрече государств – участников Совещания по безопасности и сотрудничеству в Европе (ныне ОБСЕ) </a:t>
            </a:r>
            <a:r>
              <a:rPr lang="ru-RU" i="1" dirty="0" smtClean="0"/>
              <a:t>было </a:t>
            </a:r>
            <a:r>
              <a:rPr lang="ru-RU" i="1" dirty="0"/>
              <a:t>положено начало деятельности Европейской экономической комиссии ООН (ЕЭК ООН), связанной с разработкой руководящих принципов безопасности в области биотехнологии. 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>
                <a:solidFill>
                  <a:srgbClr val="C00000"/>
                </a:solidFill>
              </a:rPr>
              <a:t>1994 г</a:t>
            </a:r>
            <a:r>
              <a:rPr lang="ru-RU" i="1" dirty="0" smtClean="0">
                <a:solidFill>
                  <a:srgbClr val="C00000"/>
                </a:solidFill>
              </a:rPr>
              <a:t>. </a:t>
            </a:r>
            <a:r>
              <a:rPr lang="ru-RU" i="1" dirty="0" smtClean="0"/>
              <a:t>На </a:t>
            </a:r>
            <a:r>
              <a:rPr lang="ru-RU" i="1" dirty="0"/>
              <a:t>XXI сессии ЕЭК </a:t>
            </a:r>
            <a:r>
              <a:rPr lang="ru-RU" i="1" dirty="0" smtClean="0"/>
              <a:t>ООН были </a:t>
            </a:r>
            <a:r>
              <a:rPr lang="ru-RU" i="1" dirty="0"/>
              <a:t>обобщены материалы по биобезопасности (законы, постановления, инструкции и т.д.), </a:t>
            </a:r>
          </a:p>
        </p:txBody>
      </p:sp>
    </p:spTree>
    <p:extLst>
      <p:ext uri="{BB962C8B-B14F-4D97-AF65-F5344CB8AC3E}">
        <p14:creationId xmlns:p14="http://schemas.microsoft.com/office/powerpoint/2010/main" val="3813876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6632"/>
            <a:ext cx="8568952" cy="6480720"/>
          </a:xfrm>
        </p:spPr>
        <p:txBody>
          <a:bodyPr>
            <a:normAutofit fontScale="85000" lnSpcReduction="20000"/>
          </a:bodyPr>
          <a:lstStyle/>
          <a:p>
            <a:r>
              <a:rPr lang="ru-RU" i="1" dirty="0"/>
              <a:t>Важной вехой в процессе разработки международных руководящих принципов безопасности в биотехнологии явилась публикация «Кодекса добровольного поведения при высвобождении организмов в окружающую </a:t>
            </a:r>
            <a:r>
              <a:rPr lang="ru-RU" i="1" dirty="0" smtClean="0"/>
              <a:t>среду», </a:t>
            </a:r>
            <a:r>
              <a:rPr lang="ru-RU" i="1" dirty="0"/>
              <a:t>подготовленного группой экспертов </a:t>
            </a:r>
            <a:r>
              <a:rPr lang="ru-RU" i="1" dirty="0" smtClean="0"/>
              <a:t>ООН по промышленному </a:t>
            </a:r>
            <a:r>
              <a:rPr lang="ru-RU" i="1" dirty="0"/>
              <a:t>развитию </a:t>
            </a:r>
            <a:r>
              <a:rPr lang="ru-RU" i="1" dirty="0">
                <a:solidFill>
                  <a:srgbClr val="C00000"/>
                </a:solidFill>
              </a:rPr>
              <a:t>(ЮНИДО), </a:t>
            </a:r>
            <a:r>
              <a:rPr lang="ru-RU" i="1" dirty="0"/>
              <a:t>Всемирной организации здравоохранения </a:t>
            </a:r>
            <a:r>
              <a:rPr lang="ru-RU" i="1" dirty="0">
                <a:solidFill>
                  <a:srgbClr val="C00000"/>
                </a:solidFill>
              </a:rPr>
              <a:t>(ВОЗ), </a:t>
            </a:r>
            <a:r>
              <a:rPr lang="ru-RU" i="1" dirty="0"/>
              <a:t>Продовольственной и сельскохозяйственной организации ООН </a:t>
            </a:r>
            <a:r>
              <a:rPr lang="ru-RU" i="1" dirty="0">
                <a:solidFill>
                  <a:srgbClr val="C00000"/>
                </a:solidFill>
              </a:rPr>
              <a:t>(ФАО) </a:t>
            </a:r>
            <a:r>
              <a:rPr lang="ru-RU" i="1" dirty="0"/>
              <a:t>и Программы ООН по окружающей среде </a:t>
            </a:r>
            <a:r>
              <a:rPr lang="ru-RU" i="1" dirty="0">
                <a:solidFill>
                  <a:srgbClr val="C00000"/>
                </a:solidFill>
              </a:rPr>
              <a:t>(ЮНЕП</a:t>
            </a:r>
            <a:r>
              <a:rPr lang="ru-RU" i="1" dirty="0" smtClean="0">
                <a:solidFill>
                  <a:srgbClr val="C00000"/>
                </a:solidFill>
              </a:rPr>
              <a:t>).</a:t>
            </a:r>
          </a:p>
          <a:p>
            <a:r>
              <a:rPr lang="ru-RU" i="1" dirty="0"/>
              <a:t>Проблемы безопасного использования и устойчивого развития биотехнологий </a:t>
            </a:r>
            <a:r>
              <a:rPr lang="ru-RU" i="1" dirty="0" smtClean="0"/>
              <a:t>рассматривались </a:t>
            </a:r>
            <a:r>
              <a:rPr lang="ru-RU" i="1" dirty="0"/>
              <a:t>на Конференции ООН по окружающей среде и развитию (КОСР), которая проходила в </a:t>
            </a:r>
            <a:r>
              <a:rPr lang="ru-RU" i="1" dirty="0">
                <a:solidFill>
                  <a:srgbClr val="C00000"/>
                </a:solidFill>
              </a:rPr>
              <a:t>Рио-де-Жанейро с 3 по 14 июня 1992 </a:t>
            </a:r>
            <a:r>
              <a:rPr lang="ru-RU" i="1" dirty="0"/>
              <a:t>года. Конвенция о биологическом разнообразии (КБР) вступила в силу </a:t>
            </a:r>
            <a:r>
              <a:rPr lang="ru-RU" i="1" dirty="0">
                <a:solidFill>
                  <a:srgbClr val="C00000"/>
                </a:solidFill>
              </a:rPr>
              <a:t>29 декабря 1993 года. </a:t>
            </a:r>
          </a:p>
        </p:txBody>
      </p:sp>
    </p:spTree>
    <p:extLst>
      <p:ext uri="{BB962C8B-B14F-4D97-AF65-F5344CB8AC3E}">
        <p14:creationId xmlns:p14="http://schemas.microsoft.com/office/powerpoint/2010/main" val="20550225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Autofit/>
          </a:bodyPr>
          <a:lstStyle/>
          <a:p>
            <a:r>
              <a:rPr lang="ru-RU" sz="3600" b="1" dirty="0"/>
              <a:t>Основные положения </a:t>
            </a:r>
            <a:r>
              <a:rPr lang="ru-RU" sz="3600" b="1" dirty="0" err="1"/>
              <a:t>Картахенского</a:t>
            </a:r>
            <a:r>
              <a:rPr lang="ru-RU" sz="3600" b="1" dirty="0"/>
              <a:t> протокола по биобезопасности к Конвенции о биологическом разнообразии</a:t>
            </a:r>
            <a:r>
              <a:rPr lang="ru-RU" sz="3600" dirty="0" smtClean="0"/>
              <a:t>.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284984"/>
            <a:ext cx="8229600" cy="2841179"/>
          </a:xfrm>
        </p:spPr>
        <p:txBody>
          <a:bodyPr>
            <a:normAutofit/>
          </a:bodyPr>
          <a:lstStyle/>
          <a:p>
            <a:r>
              <a:rPr lang="ru-RU" i="1" dirty="0">
                <a:solidFill>
                  <a:srgbClr val="C00000"/>
                </a:solidFill>
              </a:rPr>
              <a:t>Организация Объединенных </a:t>
            </a:r>
            <a:r>
              <a:rPr lang="ru-RU" i="1" dirty="0" smtClean="0">
                <a:solidFill>
                  <a:srgbClr val="C00000"/>
                </a:solidFill>
              </a:rPr>
              <a:t>Наций </a:t>
            </a:r>
            <a:r>
              <a:rPr lang="en-US" i="1" dirty="0" smtClean="0">
                <a:solidFill>
                  <a:srgbClr val="C00000"/>
                </a:solidFill>
              </a:rPr>
              <a:t>http</a:t>
            </a:r>
            <a:r>
              <a:rPr lang="en-US" i="1" dirty="0">
                <a:solidFill>
                  <a:srgbClr val="C00000"/>
                </a:solidFill>
              </a:rPr>
              <a:t>://www.un.org/ru/documents/decl_conv/conventions/pdf/cartagena.pdf</a:t>
            </a:r>
            <a:endParaRPr lang="ru-RU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583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Autofit/>
          </a:bodyPr>
          <a:lstStyle/>
          <a:p>
            <a:r>
              <a:rPr lang="ru-RU" sz="3200" b="1" i="1" dirty="0">
                <a:solidFill>
                  <a:srgbClr val="C00000"/>
                </a:solidFill>
              </a:rPr>
              <a:t>4.1. Государственное регулирование биобезопасности в Российской </a:t>
            </a:r>
            <a:r>
              <a:rPr lang="ru-RU" sz="3200" b="1" i="1" dirty="0" smtClean="0">
                <a:solidFill>
                  <a:srgbClr val="C00000"/>
                </a:solidFill>
              </a:rPr>
              <a:t>Федерации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Федеральный закон от 5 июля 1996 г. N 86-ФЗ "О государственном регулировании в области генно-инженерной деятельности" (с изменениями и дополнениями)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Система ГАРАНТ: http://base.garant.ru/10135402/#help#ixzz3mT6nFVHX</a:t>
            </a:r>
          </a:p>
        </p:txBody>
      </p:sp>
    </p:spTree>
    <p:extLst>
      <p:ext uri="{BB962C8B-B14F-4D97-AF65-F5344CB8AC3E}">
        <p14:creationId xmlns:p14="http://schemas.microsoft.com/office/powerpoint/2010/main" val="24307358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Российская Федерация является участником </a:t>
            </a:r>
            <a:endParaRPr lang="ru-RU" dirty="0" smtClean="0"/>
          </a:p>
          <a:p>
            <a:r>
              <a:rPr lang="ru-RU" dirty="0" smtClean="0"/>
              <a:t>Конвенции </a:t>
            </a:r>
            <a:r>
              <a:rPr lang="ru-RU" dirty="0"/>
              <a:t>о биологическом разнообразии 1992 года, ратифицированной в 1995 году. </a:t>
            </a:r>
            <a:endParaRPr lang="ru-RU" dirty="0" smtClean="0"/>
          </a:p>
          <a:p>
            <a:r>
              <a:rPr lang="ru-RU" dirty="0" smtClean="0"/>
              <a:t>Конвенции </a:t>
            </a:r>
            <a:r>
              <a:rPr lang="ru-RU" dirty="0"/>
              <a:t>по охране новых сортов растений 1961 года (в редакции от 19.03.1991 г.), </a:t>
            </a:r>
            <a:endParaRPr lang="ru-RU" dirty="0" smtClean="0"/>
          </a:p>
          <a:p>
            <a:r>
              <a:rPr lang="ru-RU" dirty="0" smtClean="0"/>
              <a:t>Протокола </a:t>
            </a:r>
            <a:r>
              <a:rPr lang="ru-RU" dirty="0"/>
              <a:t>о едином порядке применения технических, медицинских, фармацевтических, санитарных, ветеринарных, фитосанитарных и экологических стандартов, норм, правил и требований в отношении товаров, ввозимых в государства – участники соглашений о Таможенном союзе (утверждено Постановлением Правительства Российской Федерации от 25 августа 1999 года). </a:t>
            </a:r>
          </a:p>
        </p:txBody>
      </p:sp>
    </p:spTree>
    <p:extLst>
      <p:ext uri="{BB962C8B-B14F-4D97-AF65-F5344CB8AC3E}">
        <p14:creationId xmlns:p14="http://schemas.microsoft.com/office/powerpoint/2010/main" val="2128640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1. Биобезопасность генно-инженерной </a:t>
            </a:r>
            <a:r>
              <a:rPr lang="ru-RU" b="1" dirty="0" smtClean="0"/>
              <a:t>деятельности (ГИД)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628800"/>
            <a:ext cx="8280920" cy="511256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Два аспекта </a:t>
            </a:r>
            <a:r>
              <a:rPr lang="ru-RU" dirty="0"/>
              <a:t>использования в научной, производственной и иной деятельности человека генно-инженерных организмов (ГИО</a:t>
            </a:r>
            <a:r>
              <a:rPr lang="ru-RU" dirty="0" smtClean="0"/>
              <a:t>):</a:t>
            </a:r>
          </a:p>
          <a:p>
            <a:pPr marL="514350" indent="-514350">
              <a:buAutoNum type="arabicPeriod"/>
            </a:pPr>
            <a:r>
              <a:rPr lang="ru-RU" dirty="0" smtClean="0"/>
              <a:t>Неконтролируемое </a:t>
            </a:r>
            <a:r>
              <a:rPr lang="ru-RU" dirty="0"/>
              <a:t>создание и высвобождение ГИО в окружающую среду может привести к нежелательным последствиям для здоровья человека и неблагоприятным экологическим последствиям. 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Современная </a:t>
            </a:r>
            <a:r>
              <a:rPr lang="ru-RU" dirty="0"/>
              <a:t>биотехнология может в значительной мере содействовать решению мировых проблем благосостояния людей, касающихся в первую очередь насущных потребностей в продуктах питания, эффективного ведения сельского хозяйства и поддержания системы здравоохранения </a:t>
            </a:r>
          </a:p>
        </p:txBody>
      </p:sp>
      <p:sp>
        <p:nvSpPr>
          <p:cNvPr id="4" name="Минус 3"/>
          <p:cNvSpPr/>
          <p:nvPr/>
        </p:nvSpPr>
        <p:spPr>
          <a:xfrm>
            <a:off x="179512" y="3140968"/>
            <a:ext cx="432048" cy="144016"/>
          </a:xfrm>
          <a:prstGeom prst="mathMinus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люс 4"/>
          <p:cNvSpPr/>
          <p:nvPr/>
        </p:nvSpPr>
        <p:spPr>
          <a:xfrm>
            <a:off x="251520" y="4941168"/>
            <a:ext cx="432048" cy="504056"/>
          </a:xfrm>
          <a:prstGeom prst="mathPlus">
            <a:avLst>
              <a:gd name="adj1" fmla="val 1474"/>
            </a:avLst>
          </a:prstGeom>
          <a:solidFill>
            <a:srgbClr val="229A25"/>
          </a:solidFill>
          <a:ln>
            <a:solidFill>
              <a:srgbClr val="229A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1601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336704"/>
          </a:xfrm>
        </p:spPr>
        <p:txBody>
          <a:bodyPr>
            <a:normAutofit/>
          </a:bodyPr>
          <a:lstStyle/>
          <a:p>
            <a:r>
              <a:rPr lang="ru-RU" dirty="0"/>
              <a:t>В соответствии с постановлением Правительства от 22 апреля 1997 года в Российской Федерации создана специальная </a:t>
            </a:r>
            <a:r>
              <a:rPr lang="ru-RU" u="sng" dirty="0"/>
              <a:t>Межведомственная комиссия по проблемам генно-инженерной деятельности </a:t>
            </a:r>
            <a:r>
              <a:rPr lang="ru-RU" dirty="0"/>
              <a:t>при Правительстве Российской Федерации (МВКГИД), одной из задач которой является приведение механизмов обеспечения биобезопасности в стране в соответствие с уже действующими международными аналогами.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70287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Деятельность , касающаяся ГИД отражается в следующих законодательных актах: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i="1" u="sng" dirty="0"/>
              <a:t>Ф</a:t>
            </a:r>
            <a:r>
              <a:rPr lang="ru-RU" b="1" i="1" u="sng" dirty="0" smtClean="0"/>
              <a:t>едеральном </a:t>
            </a:r>
            <a:r>
              <a:rPr lang="ru-RU" b="1" i="1" u="sng" dirty="0"/>
              <a:t>Законе «О санитарно-эпидемиологическом благополучии населения»</a:t>
            </a:r>
            <a:r>
              <a:rPr lang="ru-RU" i="1" dirty="0"/>
              <a:t> от 30 марта 1999 </a:t>
            </a:r>
            <a:r>
              <a:rPr lang="ru-RU" i="1" dirty="0" smtClean="0"/>
              <a:t>года; </a:t>
            </a:r>
          </a:p>
          <a:p>
            <a:r>
              <a:rPr lang="ru-RU" i="1" dirty="0" smtClean="0"/>
              <a:t>Постановлении </a:t>
            </a:r>
            <a:r>
              <a:rPr lang="ru-RU" i="1" dirty="0"/>
              <a:t>Правительства Российской Федерации от 19 июня 1994 года, утвердившем </a:t>
            </a:r>
            <a:r>
              <a:rPr lang="ru-RU" b="1" i="1" u="sng" dirty="0"/>
              <a:t>Положение о государственном ветеринарном надзоре в Российской Федерации</a:t>
            </a:r>
            <a:r>
              <a:rPr lang="ru-RU" b="1" i="1" u="sng" dirty="0" smtClean="0"/>
              <a:t>.</a:t>
            </a:r>
            <a:endParaRPr lang="ru-RU" dirty="0" smtClean="0"/>
          </a:p>
          <a:p>
            <a:r>
              <a:rPr lang="ru-RU" b="1" i="1" dirty="0" smtClean="0"/>
              <a:t>Федеральном Законе </a:t>
            </a:r>
            <a:r>
              <a:rPr lang="ru-RU" b="1" i="1" dirty="0"/>
              <a:t>«О государственном регулировании в области генно-инженерной деятельности» </a:t>
            </a:r>
            <a:r>
              <a:rPr lang="ru-RU" i="1" dirty="0"/>
              <a:t>от 5 июля 1996 года </a:t>
            </a:r>
            <a:r>
              <a:rPr lang="ru-RU" i="1" dirty="0" smtClean="0"/>
              <a:t>(с </a:t>
            </a:r>
            <a:r>
              <a:rPr lang="ru-RU" i="1" dirty="0"/>
              <a:t>изменениями и </a:t>
            </a:r>
            <a:r>
              <a:rPr lang="ru-RU" i="1" dirty="0" smtClean="0"/>
              <a:t>дополнениями)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0167616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116632"/>
            <a:ext cx="9108504" cy="864096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Кроме того использование  ГМО отражается в следующих актах: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68863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ФЗ «</a:t>
            </a:r>
            <a:r>
              <a:rPr lang="ru-RU" dirty="0"/>
              <a:t>О защите прав потребителей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Положения </a:t>
            </a:r>
            <a:r>
              <a:rPr lang="ru-RU" dirty="0"/>
              <a:t>«О государственной регистрации генно-инженерно-модифицированных организмов</a:t>
            </a:r>
            <a:r>
              <a:rPr lang="ru-RU" dirty="0" smtClean="0"/>
              <a:t>», «</a:t>
            </a:r>
            <a:r>
              <a:rPr lang="ru-RU" dirty="0"/>
              <a:t>О порядке проведения санитарно-эпидемиологической экспертизы пищевых продуктов, полученных из генетически модифицированных источников» и «О проведении гигиенической экспертизы и регистрации пищевой продукции, полученной из генетически модифицированных источников</a:t>
            </a:r>
            <a:r>
              <a:rPr lang="ru-RU" dirty="0" smtClean="0"/>
              <a:t>». </a:t>
            </a:r>
          </a:p>
          <a:p>
            <a:r>
              <a:rPr lang="ru-RU" dirty="0" smtClean="0"/>
              <a:t>Постановления </a:t>
            </a:r>
            <a:r>
              <a:rPr lang="ru-RU" dirty="0"/>
              <a:t>Главного государственного санитарного врача </a:t>
            </a:r>
            <a:r>
              <a:rPr lang="ru-RU" dirty="0" smtClean="0"/>
              <a:t>«</a:t>
            </a:r>
            <a:r>
              <a:rPr lang="ru-RU" dirty="0"/>
              <a:t>О нанесении информации на потребительскую упаковку пищевых продуктов, полученных из генетически модифицированных источников» и </a:t>
            </a:r>
            <a:r>
              <a:rPr lang="ru-RU" dirty="0" smtClean="0"/>
              <a:t>«</a:t>
            </a:r>
            <a:r>
              <a:rPr lang="ru-RU" dirty="0"/>
              <a:t>О совершенствовании системы контроля за реализацией сельскохозяйственной продукции и медицинских препаратов, полученных на основе генетически модифицированных источников»; </a:t>
            </a:r>
            <a:endParaRPr lang="ru-RU" dirty="0" smtClean="0"/>
          </a:p>
          <a:p>
            <a:r>
              <a:rPr lang="ru-RU" dirty="0" smtClean="0"/>
              <a:t>Положение </a:t>
            </a:r>
            <a:r>
              <a:rPr lang="ru-RU" dirty="0"/>
              <a:t>«О государственной регистрации кормов, полученных из генно-инженерно-модифицированных организмов</a:t>
            </a:r>
            <a:r>
              <a:rPr lang="ru-RU" dirty="0" smtClean="0"/>
              <a:t>».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62938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3"/>
            <a:ext cx="8784976" cy="30963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900" u="sng" dirty="0"/>
              <a:t>Постановление Правительства РФ от 16 февраля 2001 года </a:t>
            </a:r>
            <a:r>
              <a:rPr lang="ru-RU" sz="2900" dirty="0"/>
              <a:t>вводит обязательную государственную регистрацию генно-инженерных организмов, предназначенных для первого на территории РФ выпуска в окружающую среду, промышленного использования или импорта.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3501008"/>
            <a:ext cx="7871445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900" dirty="0">
                <a:solidFill>
                  <a:srgbClr val="C00000"/>
                </a:solidFill>
              </a:rPr>
              <a:t>В целях улучшения информированности населения о качестве и безопасности продукции, полученной на основе ГМИ, были изданы </a:t>
            </a:r>
            <a:r>
              <a:rPr lang="ru-RU" sz="2900" u="sng" dirty="0">
                <a:solidFill>
                  <a:srgbClr val="C00000"/>
                </a:solidFill>
              </a:rPr>
              <a:t>постановления Главного государственного санитарного врача РФ от 26 сентября 1999 года и от 8 ноября 2000 года.</a:t>
            </a:r>
          </a:p>
        </p:txBody>
      </p:sp>
    </p:spTree>
    <p:extLst>
      <p:ext uri="{BB962C8B-B14F-4D97-AF65-F5344CB8AC3E}">
        <p14:creationId xmlns:p14="http://schemas.microsoft.com/office/powerpoint/2010/main" val="26587374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229600" cy="6480720"/>
          </a:xfrm>
        </p:spPr>
        <p:txBody>
          <a:bodyPr>
            <a:normAutofit/>
          </a:bodyPr>
          <a:lstStyle/>
          <a:p>
            <a:r>
              <a:rPr lang="ru-RU" dirty="0" smtClean="0"/>
              <a:t>В Российской </a:t>
            </a:r>
            <a:r>
              <a:rPr lang="ru-RU" dirty="0"/>
              <a:t>Федерации создана Межведомственная комиссия по проблемам генно-инженерной деятельности (МВКГИД</a:t>
            </a:r>
            <a:r>
              <a:rPr lang="ru-RU" dirty="0" smtClean="0"/>
              <a:t>), деятельность которой регламентируется </a:t>
            </a:r>
            <a:r>
              <a:rPr lang="ru-RU" dirty="0"/>
              <a:t>Постановлением Правительства РФ от 22 апреля 1997 </a:t>
            </a:r>
            <a:r>
              <a:rPr lang="ru-RU" dirty="0" smtClean="0"/>
              <a:t>года, Конституцией </a:t>
            </a:r>
            <a:r>
              <a:rPr lang="ru-RU" dirty="0"/>
              <a:t>РФ, федеральными законами, указами, распоряжениями и постановлениями Президента и Правительства РФ. 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04928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6632"/>
            <a:ext cx="8640960" cy="6552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300" dirty="0"/>
              <a:t>Основными задачами МВКГИД </a:t>
            </a:r>
            <a:r>
              <a:rPr lang="ru-RU" sz="2300" dirty="0" smtClean="0"/>
              <a:t>являются</a:t>
            </a:r>
            <a:r>
              <a:rPr lang="ru-RU" sz="2300" dirty="0"/>
              <a:t>:</a:t>
            </a:r>
          </a:p>
          <a:p>
            <a:r>
              <a:rPr lang="ru-RU" sz="2300" dirty="0" smtClean="0">
                <a:solidFill>
                  <a:srgbClr val="C00000"/>
                </a:solidFill>
              </a:rPr>
              <a:t>создание </a:t>
            </a:r>
            <a:r>
              <a:rPr lang="ru-RU" sz="2300" dirty="0">
                <a:solidFill>
                  <a:srgbClr val="C00000"/>
                </a:solidFill>
              </a:rPr>
              <a:t>и совершенствование инфраструктуры и системы контроля в области обеспечения безопасности ГИД;</a:t>
            </a:r>
          </a:p>
          <a:p>
            <a:r>
              <a:rPr lang="ru-RU" sz="2300" dirty="0" smtClean="0"/>
              <a:t>обеспечение </a:t>
            </a:r>
            <a:r>
              <a:rPr lang="ru-RU" sz="2300" dirty="0"/>
              <a:t>разработки правил безопасности в области ГИД;</a:t>
            </a:r>
          </a:p>
          <a:p>
            <a:r>
              <a:rPr lang="ru-RU" sz="2300" dirty="0" smtClean="0">
                <a:solidFill>
                  <a:srgbClr val="C00000"/>
                </a:solidFill>
              </a:rPr>
              <a:t>координация </a:t>
            </a:r>
            <a:r>
              <a:rPr lang="ru-RU" sz="2300" dirty="0">
                <a:solidFill>
                  <a:srgbClr val="C00000"/>
                </a:solidFill>
              </a:rPr>
              <a:t>разработки и реализации разрешительно-уведомительной системы при осуществлении ГИД на основе оценки и управления потенциальными рисками;</a:t>
            </a:r>
          </a:p>
          <a:p>
            <a:r>
              <a:rPr lang="ru-RU" sz="2300" dirty="0" smtClean="0"/>
              <a:t>координация </a:t>
            </a:r>
            <a:r>
              <a:rPr lang="ru-RU" sz="2300" dirty="0"/>
              <a:t>деятельности федеральных органов исполнительной власти, научных, производственных организаций и учебных заведений в области разработки порядка и обеспечения безопасности передачи ГМО или их фрагментов и </a:t>
            </a:r>
            <a:r>
              <a:rPr lang="ru-RU" sz="2300" dirty="0" smtClean="0"/>
              <a:t>генно-инженерных технологий;</a:t>
            </a:r>
          </a:p>
          <a:p>
            <a:r>
              <a:rPr lang="ru-RU" sz="2300" dirty="0">
                <a:solidFill>
                  <a:srgbClr val="C00000"/>
                </a:solidFill>
              </a:rPr>
              <a:t>готовит предложения по развитию приоритетных направлений ГИД в Российской Федерации и приводит механизмы обеспечения безопасности в РФ в соответствие с уже действующими международными аналогами</a:t>
            </a:r>
            <a:r>
              <a:rPr lang="ru-RU" sz="2300" dirty="0" smtClean="0">
                <a:solidFill>
                  <a:srgbClr val="C00000"/>
                </a:solidFill>
              </a:rPr>
              <a:t>.</a:t>
            </a:r>
            <a:endParaRPr lang="ru-RU" sz="23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9762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 rotWithShape="1">
          <a:blip r:embed="rId2"/>
          <a:srcRect l="12800" t="19238" r="6897" b="11238"/>
          <a:stretch/>
        </p:blipFill>
        <p:spPr bwMode="auto">
          <a:xfrm>
            <a:off x="539552" y="260648"/>
            <a:ext cx="8280920" cy="659735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493773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 rotWithShape="1">
          <a:blip r:embed="rId2"/>
          <a:srcRect l="11581" t="25142" r="4460" b="19048"/>
          <a:stretch/>
        </p:blipFill>
        <p:spPr bwMode="auto">
          <a:xfrm>
            <a:off x="-8384" y="-17910"/>
            <a:ext cx="9152384" cy="687590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065935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2998"/>
            <a:ext cx="9144000" cy="1143000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5. Выбор, распространение и применение биотехнологии. Предотвращение </a:t>
            </a:r>
            <a:r>
              <a:rPr lang="ru-RU" sz="2800" b="1" dirty="0" smtClean="0">
                <a:solidFill>
                  <a:srgbClr val="C00000"/>
                </a:solidFill>
              </a:rPr>
              <a:t>риска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96752"/>
            <a:ext cx="8928992" cy="566124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1. Новые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перспективы для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биотехнологических производств - </a:t>
            </a:r>
            <a:r>
              <a:rPr lang="ru-RU" u="sng" dirty="0">
                <a:solidFill>
                  <a:schemeClr val="accent1">
                    <a:lumMod val="50000"/>
                  </a:schemeClr>
                </a:solidFill>
              </a:rPr>
              <a:t>разработка </a:t>
            </a:r>
            <a:r>
              <a:rPr lang="ru-RU" u="sng" dirty="0" smtClean="0">
                <a:solidFill>
                  <a:schemeClr val="accent1">
                    <a:lumMod val="50000"/>
                  </a:schemeClr>
                </a:solidFill>
              </a:rPr>
              <a:t>биодатчиков.</a:t>
            </a:r>
          </a:p>
          <a:p>
            <a:pPr marL="0" indent="0" algn="ctr">
              <a:buNone/>
            </a:pPr>
            <a:r>
              <a:rPr lang="ru-RU" u="sng" dirty="0" smtClean="0">
                <a:solidFill>
                  <a:srgbClr val="C00000"/>
                </a:solidFill>
              </a:rPr>
              <a:t>Функции биодатчиков:</a:t>
            </a:r>
          </a:p>
          <a:p>
            <a:r>
              <a:rPr lang="ru-RU" dirty="0" smtClean="0"/>
              <a:t>определение </a:t>
            </a:r>
            <a:r>
              <a:rPr lang="ru-RU" dirty="0"/>
              <a:t>биологически активных органических веществ в </a:t>
            </a:r>
            <a:r>
              <a:rPr lang="ru-RU" dirty="0" smtClean="0"/>
              <a:t>крови,</a:t>
            </a:r>
          </a:p>
          <a:p>
            <a:r>
              <a:rPr lang="ru-RU" dirty="0" smtClean="0"/>
              <a:t>концентраций </a:t>
            </a:r>
            <a:r>
              <a:rPr lang="ru-RU" dirty="0"/>
              <a:t>токсических веществ в различных средах, включая вирусы и патогены, нервно-паралитические газы; </a:t>
            </a:r>
            <a:endParaRPr lang="ru-RU" dirty="0" smtClean="0"/>
          </a:p>
          <a:p>
            <a:r>
              <a:rPr lang="ru-RU" dirty="0" smtClean="0"/>
              <a:t>контроль </a:t>
            </a:r>
            <a:r>
              <a:rPr lang="ru-RU" dirty="0"/>
              <a:t>количества пестицидов и других </a:t>
            </a:r>
            <a:r>
              <a:rPr lang="ru-RU" dirty="0" err="1"/>
              <a:t>ксенобиотиков</a:t>
            </a:r>
            <a:r>
              <a:rPr lang="ru-RU" dirty="0"/>
              <a:t> в среде; </a:t>
            </a:r>
            <a:endParaRPr lang="ru-RU" dirty="0" smtClean="0"/>
          </a:p>
          <a:p>
            <a:r>
              <a:rPr lang="ru-RU" dirty="0" smtClean="0"/>
              <a:t>диагностика </a:t>
            </a:r>
            <a:r>
              <a:rPr lang="ru-RU" dirty="0"/>
              <a:t>заболеваний человека, животных и растений; </a:t>
            </a:r>
            <a:endParaRPr lang="ru-RU" dirty="0" smtClean="0"/>
          </a:p>
          <a:p>
            <a:r>
              <a:rPr lang="ru-RU" dirty="0" smtClean="0"/>
              <a:t>качественный </a:t>
            </a:r>
            <a:r>
              <a:rPr lang="ru-RU" dirty="0"/>
              <a:t>анализ пищевых продуктов и пр.</a:t>
            </a:r>
          </a:p>
          <a:p>
            <a:endParaRPr lang="ru-RU" u="sng" dirty="0" smtClean="0"/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44477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2. </a:t>
            </a:r>
            <a:r>
              <a:rPr lang="ru-RU" dirty="0" err="1" smtClean="0"/>
              <a:t>Протоинженерия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smtClean="0"/>
              <a:t>технология </a:t>
            </a:r>
            <a:r>
              <a:rPr lang="ru-RU" dirty="0"/>
              <a:t>изменения свойств природных белков на генетическом уровне и получения новых белков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(стимуляторов роста растений, инсектицидов, высокоактивных и устойчивых ферментов, биосенсоров и биоэлементов для ЭВМ).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5519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712968" cy="633670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	Одним </a:t>
            </a:r>
            <a:r>
              <a:rPr lang="ru-RU" dirty="0"/>
              <a:t>из главных международных требований, связанных с развитием и применением биотехнологии в науке и производстве, является биобезопасность проведения исследований, полевых и других испытаний ГИО, а также биобезопасность высвобождения ГИО, обладающих новыми желательными признаками, на товарный рынок. 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u="sng" dirty="0" smtClean="0">
                <a:solidFill>
                  <a:srgbClr val="C00000"/>
                </a:solidFill>
              </a:rPr>
              <a:t>Под </a:t>
            </a:r>
            <a:r>
              <a:rPr lang="ru-RU" b="1" i="1" u="sng" dirty="0">
                <a:solidFill>
                  <a:srgbClr val="C00000"/>
                </a:solidFill>
              </a:rPr>
              <a:t>биобезопасностью</a:t>
            </a:r>
            <a:r>
              <a:rPr lang="ru-RU" u="sng" dirty="0">
                <a:solidFill>
                  <a:srgbClr val="C00000"/>
                </a:solidFill>
              </a:rPr>
              <a:t> в данном контексте понимается система мероприятий, направленных на предотвращение или снижение до безопасного уровня неблагоприятных воздействий ГИО на здоровье человека и окружающую среду при осуществлении генно-инженерной деятельности (ГИД).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10954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404664"/>
            <a:ext cx="8064896" cy="6192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3.  Решении </a:t>
            </a:r>
            <a:r>
              <a:rPr lang="ru-RU" dirty="0"/>
              <a:t>проблемы обеспечения населения планеты пищевыми </a:t>
            </a:r>
            <a:r>
              <a:rPr lang="ru-RU" dirty="0" smtClean="0"/>
              <a:t>продуктами 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путем получения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высокопродуктивных и устойчивых к болезням и вредителям культурных растений и сельскохозяйственных животных, 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внедрения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генов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азотфиксации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в высшие растения, получением эффективных биопестицидов и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биогербицидов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7185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6632"/>
            <a:ext cx="8229600" cy="65527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4. Создание </a:t>
            </a:r>
            <a:r>
              <a:rPr lang="ru-RU" dirty="0"/>
              <a:t>новых источников энергии. 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Продолжение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исследований по усовершенствованию процессов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метаногенеза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, получения спиртов, а также преобразования различных видов энергии и созданию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биотопливных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элементов.</a:t>
            </a:r>
          </a:p>
          <a:p>
            <a:pPr marL="0" indent="0">
              <a:buNone/>
            </a:pPr>
            <a:endParaRPr lang="ru-RU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/>
              <a:t>5. Применение </a:t>
            </a:r>
            <a:r>
              <a:rPr lang="ru-RU" dirty="0"/>
              <a:t>биотехнологии в добывающей промышленности приведет к переходу от тяжелой индустрии к высоким технологиям.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Применение методов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биогеометаллургии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позволит вовлечь в производство огромное количество отходов,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забалансовые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, а также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трудноперерабатываемые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руды и горные породы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ru-RU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7082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6. Генетическая инженерия. </a:t>
            </a:r>
            <a:r>
              <a:rPr lang="ru-RU" dirty="0"/>
              <a:t>С</a:t>
            </a:r>
            <a:r>
              <a:rPr lang="ru-RU" dirty="0" smtClean="0"/>
              <a:t>ледует </a:t>
            </a:r>
            <a:r>
              <a:rPr lang="ru-RU" dirty="0"/>
              <a:t>рассматривать как одно из приоритетных направлений развития биотехнологии. 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Основными генно-инженерными продуктами будут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интерфероны, человеческие гормоны,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моноклональные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</a:rPr>
              <a:t> антитела, противораковые агенты, вакцины,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</a:rPr>
              <a:t>тромболитики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83659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-27384"/>
            <a:ext cx="8640960" cy="5361459"/>
          </a:xfrm>
        </p:spPr>
        <p:txBody>
          <a:bodyPr>
            <a:normAutofit/>
          </a:bodyPr>
          <a:lstStyle/>
          <a:p>
            <a:r>
              <a:rPr lang="ru-RU" dirty="0"/>
              <a:t>Расширение сферы внедрения биотехнологии изменяет соотношение в системе </a:t>
            </a:r>
            <a:r>
              <a:rPr lang="ru-RU" u="sng" dirty="0"/>
              <a:t>«человек – производство – природа», </a:t>
            </a:r>
            <a:r>
              <a:rPr lang="ru-RU" dirty="0"/>
              <a:t>повышает производительность труда, принципиально изменят его качество. </a:t>
            </a:r>
            <a:r>
              <a:rPr lang="ru-RU" u="sng" dirty="0" err="1"/>
              <a:t>Биологизация</a:t>
            </a:r>
            <a:r>
              <a:rPr lang="ru-RU" u="sng" dirty="0"/>
              <a:t> производства </a:t>
            </a:r>
            <a:r>
              <a:rPr lang="ru-RU" dirty="0"/>
              <a:t>в целом – одно из важнейших направлений </a:t>
            </a:r>
            <a:r>
              <a:rPr lang="ru-RU" dirty="0" smtClean="0"/>
              <a:t>будущего</a:t>
            </a:r>
            <a:r>
              <a:rPr lang="ru-RU" dirty="0"/>
              <a:t>, которые гармонично вписываются в природу, не причиняя ей вреда.</a:t>
            </a:r>
            <a:endParaRPr lang="ru-RU" i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6093296"/>
            <a:ext cx="91154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err="1"/>
              <a:t>Ермишин</a:t>
            </a:r>
            <a:r>
              <a:rPr lang="ru-RU" b="1" i="1" dirty="0"/>
              <a:t> А.П. </a:t>
            </a:r>
            <a:r>
              <a:rPr lang="ru-RU" i="1" dirty="0"/>
              <a:t>Биотехнология. Биобезопасность. Биоэтика / А.П. </a:t>
            </a:r>
            <a:r>
              <a:rPr lang="ru-RU" i="1" dirty="0" err="1"/>
              <a:t>Ермишин</a:t>
            </a:r>
            <a:r>
              <a:rPr lang="ru-RU" i="1" dirty="0"/>
              <a:t> и др.;</a:t>
            </a:r>
          </a:p>
          <a:p>
            <a:r>
              <a:rPr lang="ru-RU" i="1" dirty="0"/>
              <a:t>под ред. АЛ. </a:t>
            </a:r>
            <a:r>
              <a:rPr lang="ru-RU" i="1" dirty="0" err="1"/>
              <a:t>Ермишина</a:t>
            </a:r>
            <a:r>
              <a:rPr lang="ru-RU" i="1" dirty="0"/>
              <a:t>. —Мн.: </a:t>
            </a:r>
            <a:r>
              <a:rPr lang="ru-RU" i="1" dirty="0" err="1"/>
              <a:t>Тэхналогiя</a:t>
            </a:r>
            <a:r>
              <a:rPr lang="ru-RU" i="1" dirty="0"/>
              <a:t>, 2005.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7293" y="5374957"/>
            <a:ext cx="91226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ЭБС </a:t>
            </a:r>
            <a:r>
              <a:rPr lang="en-US" dirty="0"/>
              <a:t> </a:t>
            </a:r>
            <a:r>
              <a:rPr lang="en-US" dirty="0" err="1" smtClean="0"/>
              <a:t>Znanium</a:t>
            </a:r>
            <a:r>
              <a:rPr lang="ru-RU" dirty="0" smtClean="0"/>
              <a:t>: Предупреждение </a:t>
            </a:r>
            <a:r>
              <a:rPr lang="ru-RU" dirty="0"/>
              <a:t>преступлений, связанных с использованием биотехнологий./</a:t>
            </a:r>
            <a:r>
              <a:rPr lang="ru-RU" dirty="0" err="1"/>
              <a:t>А.И.Трусов</a:t>
            </a:r>
            <a:r>
              <a:rPr lang="ru-RU" dirty="0"/>
              <a:t> - М.: ИЦ РИОР, НИЦ ИНФРА-М, 2015. - 190 с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22042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8706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54404" y="332656"/>
            <a:ext cx="73315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Международная структура биобезопасности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475492"/>
            <a:ext cx="4968552" cy="36933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ru-RU" dirty="0"/>
              <a:t>З</a:t>
            </a:r>
            <a:r>
              <a:rPr lang="ru-RU" dirty="0" smtClean="0"/>
              <a:t>аконодательная </a:t>
            </a:r>
            <a:r>
              <a:rPr lang="ru-RU" dirty="0"/>
              <a:t>база, регулирующая ГИД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619672" y="2217638"/>
            <a:ext cx="5184576" cy="92333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ru-RU" dirty="0"/>
              <a:t>А</a:t>
            </a:r>
            <a:r>
              <a:rPr lang="ru-RU" dirty="0" smtClean="0"/>
              <a:t>дминистративная </a:t>
            </a:r>
            <a:r>
              <a:rPr lang="ru-RU" dirty="0"/>
              <a:t>система, исполняющая, контролирующая законный порядок осуществления ГИД.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123728" y="3513782"/>
            <a:ext cx="5904656" cy="92333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ru-RU" dirty="0"/>
              <a:t>С</a:t>
            </a:r>
            <a:r>
              <a:rPr lang="ru-RU" dirty="0" smtClean="0"/>
              <a:t>истема </a:t>
            </a:r>
            <a:r>
              <a:rPr lang="ru-RU" dirty="0"/>
              <a:t>обоснованного принятия решений, которая включает оценку и предупреждение соответствующего риска ГИД (управление риском ГИД).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862064" y="4737918"/>
            <a:ext cx="6174432" cy="92333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ru-RU" dirty="0"/>
              <a:t>М</a:t>
            </a:r>
            <a:r>
              <a:rPr lang="ru-RU" dirty="0" smtClean="0"/>
              <a:t>еханизм </a:t>
            </a:r>
            <a:r>
              <a:rPr lang="ru-RU" dirty="0"/>
              <a:t>информирования общественности и участия общественности в принятии решений о разрешении ГИД и контроле над их исполнением.</a:t>
            </a:r>
          </a:p>
        </p:txBody>
      </p:sp>
      <p:sp>
        <p:nvSpPr>
          <p:cNvPr id="9" name="Стрелка вниз 8"/>
          <p:cNvSpPr/>
          <p:nvPr/>
        </p:nvSpPr>
        <p:spPr>
          <a:xfrm flipH="1">
            <a:off x="4968064" y="897687"/>
            <a:ext cx="180000" cy="1319951"/>
          </a:xfrm>
          <a:prstGeom prst="down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6444208" y="897687"/>
            <a:ext cx="180000" cy="2616095"/>
          </a:xfrm>
          <a:prstGeom prst="down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7920392" y="897687"/>
            <a:ext cx="180000" cy="3912239"/>
          </a:xfrm>
          <a:prstGeom prst="down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углом 11"/>
          <p:cNvSpPr/>
          <p:nvPr/>
        </p:nvSpPr>
        <p:spPr>
          <a:xfrm rot="5400000" flipH="1" flipV="1">
            <a:off x="-459439" y="2862059"/>
            <a:ext cx="3413994" cy="1752339"/>
          </a:xfrm>
          <a:prstGeom prst="bentArrow">
            <a:avLst>
              <a:gd name="adj1" fmla="val 7576"/>
              <a:gd name="adj2" fmla="val 9521"/>
              <a:gd name="adj3" fmla="val 45190"/>
              <a:gd name="adj4" fmla="val 58370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Стрелка вниз 12"/>
          <p:cNvSpPr/>
          <p:nvPr/>
        </p:nvSpPr>
        <p:spPr>
          <a:xfrm flipH="1">
            <a:off x="3249565" y="897687"/>
            <a:ext cx="180000" cy="577805"/>
          </a:xfrm>
          <a:prstGeom prst="down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860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2. Что подразумевается под риском генно-инженерной </a:t>
            </a:r>
            <a:r>
              <a:rPr lang="ru-RU" sz="3200" b="1" dirty="0" smtClean="0">
                <a:solidFill>
                  <a:srgbClr val="C00000"/>
                </a:solidFill>
              </a:rPr>
              <a:t>деятельности (ГИД)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5"/>
            <a:ext cx="8856984" cy="3528391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Для получения экономической выгоды от внедрения биотехнологии в производство в настоящем и будущем в каждом государстве должен функционировать регуляторный механизм, который обеспечит безопасное и устойчивое развитие. Обязательным компонентом </a:t>
            </a:r>
            <a:r>
              <a:rPr lang="ru-RU" dirty="0" smtClean="0"/>
              <a:t>такого механизма является </a:t>
            </a:r>
            <a:r>
              <a:rPr lang="ru-RU" dirty="0"/>
              <a:t>идентификация и минимизация любых потенциальных рисков для здоровья человека и окружающей среды, возникающих вследствие генно-инженерной деятельности.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5334307"/>
            <a:ext cx="2627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Лабораторные исследования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03648" y="4613771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C00000"/>
                </a:solidFill>
              </a:rPr>
              <a:t>Уровни оценки риска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27984" y="5157192"/>
            <a:ext cx="45182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Широкое внедрение </a:t>
            </a:r>
            <a:r>
              <a:rPr lang="ru-RU" sz="2400" dirty="0"/>
              <a:t>ГИО или продуктов, содержащих ГИО, на товарный рынок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2555776" y="5749806"/>
            <a:ext cx="1800200" cy="7551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1616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12968" cy="4248472"/>
          </a:xfrm>
        </p:spPr>
        <p:txBody>
          <a:bodyPr>
            <a:normAutofit fontScale="92500"/>
          </a:bodyPr>
          <a:lstStyle/>
          <a:p>
            <a:r>
              <a:rPr lang="ru-RU" u="sng" dirty="0"/>
              <a:t>Оценка риска при использовании генетически модифицированных микроорганизмов, растений и животных в ходе научно-исследовательских работ и производства </a:t>
            </a:r>
            <a:r>
              <a:rPr lang="ru-RU" dirty="0"/>
              <a:t>— это определение следующих параметров: факторов риска ГИД; вероятности их неблагоприятного воздействия на здоровье человека и окружающую среду и масштабов этого воздействия.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4599781"/>
            <a:ext cx="8892480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u="sng" dirty="0">
                <a:solidFill>
                  <a:srgbClr val="C00000"/>
                </a:solidFill>
              </a:rPr>
              <a:t>Фактор риска ГИД </a:t>
            </a:r>
            <a:r>
              <a:rPr lang="ru-RU" sz="2500" dirty="0">
                <a:solidFill>
                  <a:srgbClr val="C00000"/>
                </a:solidFill>
              </a:rPr>
              <a:t>— функция неблагоприятных для здоровья человека и окружающей среды признаков ГИО или действий (процессов), обусловленных генетической модификацией, а также условий их проявления (осуществления).</a:t>
            </a:r>
          </a:p>
        </p:txBody>
      </p:sp>
    </p:spTree>
    <p:extLst>
      <p:ext uri="{BB962C8B-B14F-4D97-AF65-F5344CB8AC3E}">
        <p14:creationId xmlns:p14="http://schemas.microsoft.com/office/powerpoint/2010/main" val="3182764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i="1" u="sng" dirty="0" smtClean="0"/>
              <a:t>Целью </a:t>
            </a:r>
            <a:r>
              <a:rPr lang="ru-RU" i="1" u="sng" dirty="0"/>
              <a:t>процедуры оценки риска ГИД </a:t>
            </a:r>
            <a:r>
              <a:rPr lang="ru-RU" dirty="0"/>
              <a:t>является </a:t>
            </a:r>
            <a:endParaRPr lang="ru-RU" dirty="0" smtClean="0"/>
          </a:p>
          <a:p>
            <a:pPr>
              <a:buBlip>
                <a:blip r:embed="rId2"/>
              </a:buBlip>
            </a:pPr>
            <a:r>
              <a:rPr lang="ru-RU" dirty="0" smtClean="0"/>
              <a:t>идентификация </a:t>
            </a:r>
            <a:r>
              <a:rPr lang="ru-RU" dirty="0"/>
              <a:t>всех возможных вредных для здоровья человека и окружающей среды прямых и непрямых, немедленных и отдаленных воздействий ГИО; </a:t>
            </a:r>
            <a:endParaRPr lang="ru-RU" dirty="0" smtClean="0"/>
          </a:p>
          <a:p>
            <a:pPr>
              <a:buBlip>
                <a:blip r:embed="rId2"/>
              </a:buBlip>
            </a:pPr>
            <a:r>
              <a:rPr lang="ru-RU" dirty="0" smtClean="0"/>
              <a:t>оценка </a:t>
            </a:r>
            <a:r>
              <a:rPr lang="ru-RU" dirty="0"/>
              <a:t>вероятности осуществления данных воздействий в рамках рассматриваемой ГИД и размера ущерба здоровью человека и окружающей среде при допущении, что они осуществятся.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435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7"/>
            <a:ext cx="8712968" cy="4104456"/>
          </a:xfrm>
        </p:spPr>
        <p:txBody>
          <a:bodyPr>
            <a:normAutofit fontScale="92500" lnSpcReduction="10000"/>
          </a:bodyPr>
          <a:lstStyle/>
          <a:p>
            <a:pPr>
              <a:buBlip>
                <a:blip r:embed="rId2"/>
              </a:buBlip>
            </a:pPr>
            <a:r>
              <a:rPr lang="ru-RU" u="sng" dirty="0"/>
              <a:t>Под прямым воздействием</a:t>
            </a:r>
            <a:r>
              <a:rPr lang="ru-RU" dirty="0"/>
              <a:t> понимается первичное воздействие ГИО как такового на здоровье человека и среду, не требующее цепи взаимосвязанных событий. </a:t>
            </a:r>
            <a:endParaRPr lang="ru-RU" dirty="0" smtClean="0"/>
          </a:p>
          <a:p>
            <a:pPr>
              <a:buBlip>
                <a:blip r:embed="rId2"/>
              </a:buBlip>
            </a:pPr>
            <a:r>
              <a:rPr lang="ru-RU" u="sng" dirty="0" smtClean="0"/>
              <a:t>Под </a:t>
            </a:r>
            <a:r>
              <a:rPr lang="ru-RU" u="sng" dirty="0"/>
              <a:t>непрямым воздействием </a:t>
            </a:r>
            <a:r>
              <a:rPr lang="ru-RU" dirty="0"/>
              <a:t>понимают опосредованное воздействие ГИО на здоровье человека и окружающую среду, которое осуществляется через цепь взаимозависимых событий.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4549676"/>
            <a:ext cx="913410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	</a:t>
            </a:r>
            <a:r>
              <a:rPr lang="ru-RU" sz="2400" b="1" i="1" dirty="0" smtClean="0">
                <a:solidFill>
                  <a:srgbClr val="C00000"/>
                </a:solidFill>
              </a:rPr>
              <a:t>Немедленное </a:t>
            </a:r>
            <a:r>
              <a:rPr lang="ru-RU" sz="2400" b="1" i="1" dirty="0">
                <a:solidFill>
                  <a:srgbClr val="C00000"/>
                </a:solidFill>
              </a:rPr>
              <a:t>воздействие ГИО </a:t>
            </a:r>
            <a:r>
              <a:rPr lang="ru-RU" sz="2400" dirty="0">
                <a:solidFill>
                  <a:srgbClr val="C00000"/>
                </a:solidFill>
              </a:rPr>
              <a:t>на здоровье человека и окружающую среду наблюдается непосредственно в период осуществления ГИД. Оно также может быть </a:t>
            </a:r>
            <a:r>
              <a:rPr lang="ru-RU" sz="2400" u="sng" dirty="0">
                <a:solidFill>
                  <a:srgbClr val="C00000"/>
                </a:solidFill>
              </a:rPr>
              <a:t>прямым и непрямым. </a:t>
            </a:r>
            <a:r>
              <a:rPr lang="ru-RU" sz="2400" b="1" i="1" dirty="0">
                <a:solidFill>
                  <a:srgbClr val="C00000"/>
                </a:solidFill>
              </a:rPr>
              <a:t>Отдаленное воздействие </a:t>
            </a:r>
            <a:r>
              <a:rPr lang="ru-RU" sz="2400" dirty="0">
                <a:solidFill>
                  <a:srgbClr val="C00000"/>
                </a:solidFill>
              </a:rPr>
              <a:t>становится очевидным в виде прямого или непрямого после окончания данной ГИД.</a:t>
            </a:r>
          </a:p>
        </p:txBody>
      </p:sp>
    </p:spTree>
    <p:extLst>
      <p:ext uri="{BB962C8B-B14F-4D97-AF65-F5344CB8AC3E}">
        <p14:creationId xmlns:p14="http://schemas.microsoft.com/office/powerpoint/2010/main" val="585731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C00000"/>
                </a:solidFill>
              </a:rPr>
              <a:t>Процедура </a:t>
            </a:r>
            <a:r>
              <a:rPr lang="ru-RU" sz="3600" dirty="0">
                <a:solidFill>
                  <a:srgbClr val="C00000"/>
                </a:solidFill>
              </a:rPr>
              <a:t>оценки риска должна дать ответ на следующие </a:t>
            </a:r>
            <a:r>
              <a:rPr lang="ru-RU" sz="3600" dirty="0" smtClean="0">
                <a:solidFill>
                  <a:srgbClr val="C00000"/>
                </a:solidFill>
              </a:rPr>
              <a:t>вопросы: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141168"/>
          </a:xfrm>
        </p:spPr>
        <p:txBody>
          <a:bodyPr>
            <a:normAutofit/>
          </a:bodyPr>
          <a:lstStyle/>
          <a:p>
            <a:r>
              <a:rPr lang="ru-RU" sz="3700" dirty="0" smtClean="0"/>
              <a:t>Является </a:t>
            </a:r>
            <a:r>
              <a:rPr lang="ru-RU" sz="3700" dirty="0"/>
              <a:t>ли потенциальный риск ГИД приемлемым в сопоставлении с выгодами, получаемыми в результате ее осуществления?</a:t>
            </a:r>
          </a:p>
          <a:p>
            <a:r>
              <a:rPr lang="ru-RU" sz="3700" dirty="0" smtClean="0"/>
              <a:t>Имеются </a:t>
            </a:r>
            <a:r>
              <a:rPr lang="ru-RU" sz="3700" dirty="0"/>
              <a:t>ли регуляторные механизмы, адекватные для безопасного осуществления </a:t>
            </a:r>
            <a:r>
              <a:rPr lang="ru-RU" sz="3700" dirty="0" smtClean="0"/>
              <a:t>ГИД?</a:t>
            </a:r>
            <a:endParaRPr lang="ru-RU" sz="3700" dirty="0"/>
          </a:p>
        </p:txBody>
      </p:sp>
    </p:spTree>
    <p:extLst>
      <p:ext uri="{BB962C8B-B14F-4D97-AF65-F5344CB8AC3E}">
        <p14:creationId xmlns:p14="http://schemas.microsoft.com/office/powerpoint/2010/main" val="38394048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Голубенький">
      <a:dk1>
        <a:srgbClr val="0000CC"/>
      </a:dk1>
      <a:lt1>
        <a:srgbClr val="0000CC"/>
      </a:lt1>
      <a:dk2>
        <a:srgbClr val="D5E9F0"/>
      </a:dk2>
      <a:lt2>
        <a:srgbClr val="D5E9F0"/>
      </a:lt2>
      <a:accent1>
        <a:srgbClr val="3D8DA9"/>
      </a:accent1>
      <a:accent2>
        <a:srgbClr val="3D8DA9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1948</Words>
  <Application>Microsoft Office PowerPoint</Application>
  <PresentationFormat>Экран (4:3)</PresentationFormat>
  <Paragraphs>114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Тема Office</vt:lpstr>
      <vt:lpstr>Лекция 13. Биотехнология и биобезопасность</vt:lpstr>
      <vt:lpstr>1. Биобезопасность генно-инженерной деятельности (ГИД)</vt:lpstr>
      <vt:lpstr>Презентация PowerPoint</vt:lpstr>
      <vt:lpstr>Презентация PowerPoint</vt:lpstr>
      <vt:lpstr>2. Что подразумевается под риском генно-инженерной деятельности (ГИД)</vt:lpstr>
      <vt:lpstr>Презентация PowerPoint</vt:lpstr>
      <vt:lpstr>Презентация PowerPoint</vt:lpstr>
      <vt:lpstr>Презентация PowerPoint</vt:lpstr>
      <vt:lpstr>Процедура оценки риска должна дать ответ на следующие вопросы:</vt:lpstr>
      <vt:lpstr>3. Основные факторы риска генно-инженерной деятельности для здоровья человека</vt:lpstr>
      <vt:lpstr>Презентация PowerPoint</vt:lpstr>
      <vt:lpstr>3.2. Факторы риска генно-инженерной деятельности для здоровья человека, связанной с высвобождением ГИО в окружающую среду или их использованием в хозяйственной деятельности</vt:lpstr>
      <vt:lpstr>К факторам риска в данном контексте можно отнести:</vt:lpstr>
      <vt:lpstr>Презентация PowerPoint</vt:lpstr>
      <vt:lpstr>4. Международно-правовой режим биобезопасности</vt:lpstr>
      <vt:lpstr>Презентация PowerPoint</vt:lpstr>
      <vt:lpstr>Основные положения Картахенского протокола по биобезопасности к Конвенции о биологическом разнообразии.</vt:lpstr>
      <vt:lpstr>4.1. Государственное регулирование биобезопасности в Российской Федерации</vt:lpstr>
      <vt:lpstr>Презентация PowerPoint</vt:lpstr>
      <vt:lpstr>Презентация PowerPoint</vt:lpstr>
      <vt:lpstr>Деятельность , касающаяся ГИД отражается в следующих законодательных актах:</vt:lpstr>
      <vt:lpstr>Кроме того использование  ГМО отражается в следующих актах: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5. Выбор, распространение и применение биотехнологии. Предотвращение риска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12. Биотехнология и биобезопасность</dc:title>
  <cp:lastModifiedBy>Люба</cp:lastModifiedBy>
  <cp:revision>26</cp:revision>
  <cp:lastPrinted>2017-12-14T14:45:57Z</cp:lastPrinted>
  <dcterms:modified xsi:type="dcterms:W3CDTF">2021-08-19T13:25:56Z</dcterms:modified>
</cp:coreProperties>
</file>